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56" r:id="rId2"/>
    <p:sldId id="276" r:id="rId3"/>
    <p:sldId id="287" r:id="rId4"/>
    <p:sldId id="278" r:id="rId5"/>
    <p:sldId id="279" r:id="rId6"/>
    <p:sldId id="280" r:id="rId7"/>
    <p:sldId id="288" r:id="rId8"/>
    <p:sldId id="289" r:id="rId9"/>
    <p:sldId id="290" r:id="rId10"/>
    <p:sldId id="281" r:id="rId11"/>
    <p:sldId id="282" r:id="rId12"/>
    <p:sldId id="277" r:id="rId13"/>
    <p:sldId id="283" r:id="rId14"/>
    <p:sldId id="284" r:id="rId15"/>
    <p:sldId id="285" r:id="rId16"/>
    <p:sldId id="286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121" autoAdjust="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4B0B23A-376A-416E-A4FE-000F6FAF8AD5}" type="datetimeFigureOut">
              <a:rPr lang="en-US"/>
              <a:pPr>
                <a:defRPr/>
              </a:pPr>
              <a:t>12/3/2009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1430942-2E76-4857-A632-FD48E6687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9D1652-E1E2-498E-AEDB-C35FF232CA7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9D1652-E1E2-498E-AEDB-C35FF232CA73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30942-2E76-4857-A632-FD48E6687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15D9-E22F-4824-9911-F886275FD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EF75-81C1-4E1F-A485-F73879B9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F97CD-C8B1-4655-A17E-E9B036E07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58C2-EF4F-4CE6-974F-C2018B557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E130-5FE3-4BA3-B0C1-F79065D60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B568-25CB-448D-B5B4-BDD44F3C2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4DF0-E124-4699-8CC9-8BF824E8C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E3B8D-72EC-4873-A4C2-16172E8EB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1B033-8FD0-4A68-8B8F-13C646B97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697E-5DA4-4423-94D0-9261B7F8C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D673-B3F2-4FB1-9C8F-A5AB1C2A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BB4D1-D4A1-45A6-8418-EA8D4891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203DEDD-2BBD-4AB0-99FA-9CCCB95A8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3" descr="D:\My Documents\_Enovative_Energy_Solutions\Roles_Principal\Graphics\logo_256_Snap.png"/>
          <p:cNvPicPr>
            <a:picLocks noChangeAspect="1" noChangeArrowheads="1"/>
          </p:cNvPicPr>
          <p:nvPr userDrawn="1"/>
        </p:nvPicPr>
        <p:blipFill>
          <a:blip r:embed="rId14"/>
          <a:srcRect l="22591" r="31063"/>
          <a:stretch>
            <a:fillRect/>
          </a:stretch>
        </p:blipFill>
        <p:spPr bwMode="auto">
          <a:xfrm>
            <a:off x="7643097" y="0"/>
            <a:ext cx="1500903" cy="1209675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ovativenergy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star.gov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peat.net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onics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229600" cy="2438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 smtClean="0"/>
              <a:t>“</a:t>
            </a:r>
            <a:r>
              <a:rPr lang="en-US" sz="4200" cap="none" dirty="0" smtClean="0"/>
              <a:t>Energy Efficiency for </a:t>
            </a:r>
            <a:br>
              <a:rPr lang="en-US" sz="4200" cap="none" dirty="0" smtClean="0"/>
            </a:br>
            <a:r>
              <a:rPr lang="en-US" sz="4200" cap="none" dirty="0" smtClean="0"/>
              <a:t>Server, Client, and </a:t>
            </a:r>
            <a:br>
              <a:rPr lang="en-US" sz="4200" cap="none" dirty="0" smtClean="0"/>
            </a:br>
            <a:r>
              <a:rPr lang="en-US" sz="4200" cap="none" dirty="0" smtClean="0"/>
              <a:t>Embedded Systems”</a:t>
            </a:r>
            <a:endParaRPr lang="en-US" sz="4200" cap="none" dirty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181600"/>
            <a:ext cx="4953000" cy="1295400"/>
          </a:xfrm>
        </p:spPr>
        <p:txBody>
          <a:bodyPr/>
          <a:lstStyle/>
          <a:p>
            <a:pPr algn="l"/>
            <a:r>
              <a:rPr lang="en-US" dirty="0" smtClean="0"/>
              <a:t>By: Paul </a:t>
            </a:r>
            <a:r>
              <a:rPr lang="en-US" dirty="0" smtClean="0"/>
              <a:t>Yao, Principal,</a:t>
            </a:r>
          </a:p>
          <a:p>
            <a:pPr algn="l"/>
            <a:r>
              <a:rPr lang="en-US" dirty="0" smtClean="0"/>
              <a:t>Enovative Energy Solutions</a:t>
            </a:r>
            <a:endParaRPr lang="en-US" dirty="0" smtClean="0"/>
          </a:p>
          <a:p>
            <a:pPr algn="l"/>
            <a:r>
              <a:rPr lang="en-US" dirty="0" smtClean="0"/>
              <a:t>www.EnovativeEnergy.com</a:t>
            </a:r>
            <a:endParaRPr lang="en-US" dirty="0" smtClean="0"/>
          </a:p>
        </p:txBody>
      </p:sp>
      <p:pic>
        <p:nvPicPr>
          <p:cNvPr id="2" name="Picture 2" descr="D:\My Documents\_Enovative_Energy_Solutions\Roles_Principal\Graphics\EES_Logo_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042" y="0"/>
            <a:ext cx="4513958" cy="1604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Are Computers Efficient?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TRUE –and- 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4) Computers are as efficient as they need to be.</a:t>
            </a:r>
          </a:p>
          <a:p>
            <a:r>
              <a:rPr lang="en-US" dirty="0" smtClean="0"/>
              <a:t>TRUE</a:t>
            </a:r>
          </a:p>
          <a:p>
            <a:pPr lvl="1"/>
            <a:r>
              <a:rPr lang="en-US" dirty="0" smtClean="0"/>
              <a:t>Laptop computers in particular are very energy efficient.</a:t>
            </a:r>
          </a:p>
          <a:p>
            <a:pPr lvl="1"/>
            <a:r>
              <a:rPr lang="en-US" dirty="0" smtClean="0"/>
              <a:t>LCD monitors are generally efficient; many have smart default sleep settings.</a:t>
            </a:r>
          </a:p>
          <a:p>
            <a:r>
              <a:rPr lang="en-US" dirty="0" smtClean="0"/>
              <a:t>FALSE</a:t>
            </a:r>
          </a:p>
          <a:p>
            <a:pPr lvl="1"/>
            <a:r>
              <a:rPr lang="en-US" dirty="0" smtClean="0"/>
              <a:t>Server systems are not particularly efficient.</a:t>
            </a:r>
          </a:p>
          <a:p>
            <a:pPr lvl="1"/>
            <a:r>
              <a:rPr lang="en-US" dirty="0" smtClean="0"/>
              <a:t>Desktop systems are not particularly efficient.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Consume Energy When Off?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5) When turned off, computers and monitors consume no electricity.</a:t>
            </a:r>
          </a:p>
          <a:p>
            <a:r>
              <a:rPr lang="en-US" dirty="0" smtClean="0"/>
              <a:t>Even “off”, desktop systems can consume 5-10 watts</a:t>
            </a:r>
          </a:p>
          <a:p>
            <a:r>
              <a:rPr lang="en-US" dirty="0" smtClean="0"/>
              <a:t>Even “off”, monitors can consume 1-5 watts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 6 to 15 watts = $6 to $15 / year</a:t>
            </a:r>
            <a:endParaRPr lang="en-US" dirty="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Always On vs. On &amp; Off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6) Leaving computers turned on uses less energy than turning them on and off.</a:t>
            </a:r>
          </a:p>
          <a:p>
            <a:r>
              <a:rPr lang="en-US" dirty="0" smtClean="0"/>
              <a:t>Computer Power Usage:</a:t>
            </a:r>
          </a:p>
          <a:p>
            <a:pPr lvl="1"/>
            <a:r>
              <a:rPr lang="en-US" dirty="0" smtClean="0"/>
              <a:t>On: 			125 – 135 watts</a:t>
            </a:r>
          </a:p>
          <a:p>
            <a:pPr lvl="1"/>
            <a:r>
              <a:rPr lang="en-US" dirty="0" smtClean="0"/>
              <a:t>Stand-By: 		115 watts</a:t>
            </a:r>
          </a:p>
          <a:p>
            <a:pPr lvl="1"/>
            <a:r>
              <a:rPr lang="en-US" dirty="0" smtClean="0"/>
              <a:t>Hibernate / Off: 	6 watts</a:t>
            </a:r>
          </a:p>
          <a:p>
            <a:r>
              <a:rPr lang="en-US" dirty="0" smtClean="0"/>
              <a:t>Monitor Power Usage:</a:t>
            </a:r>
          </a:p>
          <a:p>
            <a:pPr lvl="1"/>
            <a:r>
              <a:rPr lang="en-US" dirty="0" smtClean="0"/>
              <a:t>On:			18 watts</a:t>
            </a:r>
          </a:p>
          <a:p>
            <a:pPr lvl="1"/>
            <a:r>
              <a:rPr lang="en-US" dirty="0" smtClean="0"/>
              <a:t>Standard-By:		1 watt</a:t>
            </a:r>
          </a:p>
          <a:p>
            <a:pPr lvl="1"/>
            <a:r>
              <a:rPr lang="en-US" dirty="0" smtClean="0"/>
              <a:t>Off:			1 watt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Wear and Tear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7) Turning computers on and off causes them to wear out faster.</a:t>
            </a:r>
          </a:p>
          <a:p>
            <a:r>
              <a:rPr lang="en-US" dirty="0" smtClean="0"/>
              <a:t>PCs are designed to handle 40,000 on/off cycles before failure</a:t>
            </a:r>
          </a:p>
          <a:p>
            <a:r>
              <a:rPr lang="en-US" dirty="0" smtClean="0"/>
              <a:t>Hard drive heads automatically park on power down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Screen Savers Helpful?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8) Screen savers save both pixels and power.</a:t>
            </a:r>
          </a:p>
          <a:p>
            <a:r>
              <a:rPr lang="en-US" dirty="0" smtClean="0"/>
              <a:t>Pixels:</a:t>
            </a:r>
          </a:p>
          <a:p>
            <a:pPr lvl="1"/>
            <a:r>
              <a:rPr lang="en-US" dirty="0" smtClean="0"/>
              <a:t>CRTs need screen savers</a:t>
            </a:r>
          </a:p>
          <a:p>
            <a:pPr lvl="1"/>
            <a:r>
              <a:rPr lang="en-US" dirty="0" smtClean="0"/>
              <a:t>LCSs do not need screen savers</a:t>
            </a:r>
          </a:p>
          <a:p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Some screen savers prevent lower power modes (Stand-By / Hibernate)</a:t>
            </a:r>
          </a:p>
          <a:p>
            <a:pPr lvl="1"/>
            <a:r>
              <a:rPr lang="en-US" dirty="0" smtClean="0"/>
              <a:t>3D screen savers may cause increased power usage by some graphics cards.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Hardware Problem? 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9) Energy efficiency of computer systems is a hardware problem. Hardware components dictate power consumption. Nothing – by software or users – increases energy efficiency.</a:t>
            </a:r>
          </a:p>
          <a:p>
            <a:r>
              <a:rPr lang="en-US" dirty="0" smtClean="0"/>
              <a:t>Elements of energy efficiency:</a:t>
            </a:r>
          </a:p>
          <a:p>
            <a:pPr lvl="1"/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Software = operating system + drivers + applications</a:t>
            </a:r>
          </a:p>
          <a:p>
            <a:pPr lvl="1"/>
            <a:r>
              <a:rPr lang="en-US" dirty="0" smtClean="0"/>
              <a:t>People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Server Energy Efficiency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10) Servers cannot be made more energy efficient than they already are.</a:t>
            </a:r>
          </a:p>
          <a:p>
            <a:r>
              <a:rPr lang="en-US" dirty="0" smtClean="0"/>
              <a:t>Individual Servers</a:t>
            </a:r>
          </a:p>
          <a:p>
            <a:pPr lvl="1"/>
            <a:r>
              <a:rPr lang="en-US" dirty="0" smtClean="0"/>
              <a:t>Lower clock speed = less energy used</a:t>
            </a:r>
          </a:p>
          <a:p>
            <a:pPr lvl="1"/>
            <a:r>
              <a:rPr lang="en-US" dirty="0" smtClean="0"/>
              <a:t>Time of day availability</a:t>
            </a:r>
          </a:p>
          <a:p>
            <a:pPr lvl="1"/>
            <a:r>
              <a:rPr lang="en-US" dirty="0" smtClean="0"/>
              <a:t>Selective hardware “sleep” modes</a:t>
            </a:r>
          </a:p>
          <a:p>
            <a:r>
              <a:rPr lang="en-US" dirty="0" smtClean="0"/>
              <a:t>Server Clusters</a:t>
            </a:r>
          </a:p>
          <a:p>
            <a:pPr lvl="1"/>
            <a:r>
              <a:rPr lang="en-US" dirty="0" smtClean="0"/>
              <a:t>Virtualization enables consolidation </a:t>
            </a:r>
            <a:endParaRPr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Measuring Electricity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Utility-Provided Resources</a:t>
            </a:r>
          </a:p>
          <a:p>
            <a:pPr lvl="1"/>
            <a:r>
              <a:rPr lang="en-US" dirty="0" smtClean="0"/>
              <a:t>Monthly (or semi-monthly) Bill</a:t>
            </a:r>
          </a:p>
          <a:p>
            <a:pPr lvl="1"/>
            <a:r>
              <a:rPr lang="en-US" dirty="0" smtClean="0"/>
              <a:t>Online Usage Information</a:t>
            </a:r>
          </a:p>
          <a:p>
            <a:pPr lvl="1"/>
            <a:r>
              <a:rPr lang="en-US" dirty="0" smtClean="0"/>
              <a:t>The Meter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Power Meters</a:t>
            </a:r>
          </a:p>
          <a:p>
            <a:pPr lvl="1"/>
            <a:r>
              <a:rPr lang="en-US" dirty="0" smtClean="0"/>
              <a:t>Low-Cost: Kill-A-Watt</a:t>
            </a:r>
          </a:p>
          <a:p>
            <a:pPr lvl="1"/>
            <a:r>
              <a:rPr lang="en-US" dirty="0" smtClean="0"/>
              <a:t>At the Panel: TED</a:t>
            </a:r>
          </a:p>
        </p:txBody>
      </p:sp>
      <p:pic>
        <p:nvPicPr>
          <p:cNvPr id="4" name="Picture 3" descr="Electricity Meter.JPG"/>
          <p:cNvPicPr>
            <a:picLocks noChangeAspect="1"/>
          </p:cNvPicPr>
          <p:nvPr/>
        </p:nvPicPr>
        <p:blipFill>
          <a:blip r:embed="rId3" cstate="print"/>
          <a:srcRect l="9298" r="12397"/>
          <a:stretch>
            <a:fillRect/>
          </a:stretch>
        </p:blipFill>
        <p:spPr>
          <a:xfrm>
            <a:off x="5791200" y="1600200"/>
            <a:ext cx="3087636" cy="2639544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Measuring Electricity Usage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Kill-A-Watt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KillAWat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145" r="26343"/>
          <a:stretch>
            <a:fillRect/>
          </a:stretch>
        </p:blipFill>
        <p:spPr>
          <a:xfrm>
            <a:off x="5562600" y="2209800"/>
            <a:ext cx="3157688" cy="395020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lang="en-US" sz="2800" noProof="0" dirty="0" smtClean="0">
                <a:latin typeface="+mn-lt"/>
              </a:rPr>
              <a:t>Power meter for: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Volts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noProof="0" dirty="0" smtClean="0">
                <a:latin typeface="+mn-lt"/>
              </a:rPr>
              <a:t>Amps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Watts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noProof="0" dirty="0" smtClean="0">
                <a:latin typeface="+mn-lt"/>
              </a:rPr>
              <a:t>Hz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kWh (cumulative)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Inexpensive ( &lt; </a:t>
            </a:r>
            <a:r>
              <a:rPr lang="en-US" sz="2400" dirty="0" smtClean="0">
                <a:latin typeface="+mn-lt"/>
              </a:rPr>
              <a:t>$</a:t>
            </a:r>
            <a:r>
              <a:rPr lang="en-US" sz="2400" dirty="0" smtClean="0">
                <a:latin typeface="+mn-lt"/>
              </a:rPr>
              <a:t>30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 smtClean="0">
              <a:latin typeface="+mn-lt"/>
            </a:endParaRP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400" dirty="0" smtClean="0">
              <a:latin typeface="+mn-lt"/>
            </a:endParaRP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Kill-A-Watt</a:t>
            </a:r>
            <a:endParaRPr lang="en-US" dirty="0"/>
          </a:p>
        </p:txBody>
      </p:sp>
      <p:pic>
        <p:nvPicPr>
          <p:cNvPr id="4" name="Content Placeholder 3" descr="KillAWatt_and_Waffle_Ir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748" r="20145"/>
          <a:stretch>
            <a:fillRect/>
          </a:stretch>
        </p:blipFill>
        <p:spPr>
          <a:xfrm>
            <a:off x="4648218" y="1828800"/>
            <a:ext cx="4254962" cy="395020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lang="en-US" sz="2800" dirty="0" smtClean="0">
                <a:latin typeface="+mn-lt"/>
              </a:rPr>
              <a:t>Use Kill-A-Watt for: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Any 2 or 3-prong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appliance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US Power (120 volts)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Max 1875 watts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Example: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Waffle Iron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1300 – 1400 watts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400" dirty="0" smtClean="0">
              <a:latin typeface="+mn-lt"/>
            </a:endParaRP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Energy Efficiency Quiz (1 of 2)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(True or False)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1) Efficiency and Conservation are the same.</a:t>
            </a:r>
          </a:p>
          <a:p>
            <a:pPr>
              <a:buNone/>
            </a:pPr>
            <a:r>
              <a:rPr lang="en-US" dirty="0" smtClean="0"/>
              <a:t>2) Electricity is a “clean” resource, with little or no environmental impact.</a:t>
            </a:r>
          </a:p>
          <a:p>
            <a:pPr>
              <a:buNone/>
            </a:pPr>
            <a:r>
              <a:rPr lang="en-US" dirty="0" smtClean="0"/>
              <a:t>3) Efficiency makes no economic sense because electricity is cheap.</a:t>
            </a:r>
          </a:p>
          <a:p>
            <a:pPr>
              <a:buNone/>
            </a:pPr>
            <a:r>
              <a:rPr lang="en-US" dirty="0" smtClean="0"/>
              <a:t>4) Computers are as efficient as they need to be.</a:t>
            </a:r>
          </a:p>
          <a:p>
            <a:pPr>
              <a:buNone/>
            </a:pPr>
            <a:r>
              <a:rPr lang="en-US" dirty="0" smtClean="0"/>
              <a:t>5) When turned off, computers and monitors consume no electricity.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Kill-A-Watt</a:t>
            </a:r>
            <a:endParaRPr lang="en-US" dirty="0"/>
          </a:p>
        </p:txBody>
      </p:sp>
      <p:pic>
        <p:nvPicPr>
          <p:cNvPr id="4" name="Content Placeholder 3" descr="KillAWatt_and_Charge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198" t="9259" r="9298" b="23148"/>
          <a:stretch>
            <a:fillRect/>
          </a:stretch>
        </p:blipFill>
        <p:spPr>
          <a:xfrm>
            <a:off x="4038600" y="4038600"/>
            <a:ext cx="4986549" cy="266999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0" indent="-411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lang="en-US" sz="2800" noProof="0" dirty="0" smtClean="0">
                <a:latin typeface="+mn-lt"/>
              </a:rPr>
              <a:t>Phantom (vampire) power loss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Power usage on devices turned OFF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Power usage on chargers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n-US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fix: Unplug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baseline="0" dirty="0" smtClean="0">
                <a:latin typeface="+mn-lt"/>
              </a:rPr>
              <a:t>Another</a:t>
            </a:r>
            <a:r>
              <a:rPr lang="en-US" sz="2400" dirty="0" smtClean="0">
                <a:latin typeface="+mn-lt"/>
              </a:rPr>
              <a:t> fix: Use a power strip and turn OFF</a:t>
            </a:r>
            <a:endParaRPr kumimoji="0" lang="en-US" sz="2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How much is lost?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Minimal loss with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latest chargers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Six chargers use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four watts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(see figure)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400" dirty="0" smtClean="0">
              <a:latin typeface="+mn-lt"/>
            </a:endParaRP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TED – The Energy Detective</a:t>
            </a:r>
            <a:endParaRPr lang="en-US" dirty="0"/>
          </a:p>
        </p:txBody>
      </p:sp>
      <p:pic>
        <p:nvPicPr>
          <p:cNvPr id="4" name="Content Placeholder 3" descr="TED1000Overview.jpg"/>
          <p:cNvPicPr>
            <a:picLocks noGrp="1" noChangeAspect="1"/>
          </p:cNvPicPr>
          <p:nvPr>
            <p:ph idx="1"/>
          </p:nvPr>
        </p:nvPicPr>
        <p:blipFill>
          <a:blip r:embed="rId3"/>
          <a:srcRect l="25714" t="2880" r="2143" b="2880"/>
          <a:stretch>
            <a:fillRect/>
          </a:stretch>
        </p:blipFill>
        <p:spPr>
          <a:xfrm>
            <a:off x="5715000" y="1371600"/>
            <a:ext cx="3078455" cy="299212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Install in Electrical Panel 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Captures data for: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Entire home / office floor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Individual circuit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Supports download data to PC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Requires FOOTPRINTS –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data logging software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Download data via USB cable</a:t>
            </a: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MSRP: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Ted 1001 - $120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400" dirty="0" smtClean="0">
                <a:latin typeface="+mn-lt"/>
              </a:rPr>
              <a:t>Ted Footprint Software - $50 </a:t>
            </a: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400" dirty="0" smtClean="0">
              <a:latin typeface="+mn-lt"/>
            </a:endParaRPr>
          </a:p>
          <a:p>
            <a:pPr marL="547688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en-US" sz="2400" dirty="0" smtClean="0">
              <a:latin typeface="+mn-lt"/>
            </a:endParaRPr>
          </a:p>
          <a:p>
            <a:pPr marL="1004888" lvl="1" indent="-411163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TED – The Energy Detective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Installing TED in</a:t>
            </a:r>
            <a:br>
              <a:rPr lang="en-US" dirty="0" smtClean="0"/>
            </a:br>
            <a:r>
              <a:rPr lang="en-US" dirty="0" smtClean="0"/>
              <a:t>circuit breaker panel</a:t>
            </a:r>
          </a:p>
          <a:p>
            <a:pPr lvl="1"/>
            <a:endParaRPr lang="en-US" dirty="0"/>
          </a:p>
        </p:txBody>
      </p:sp>
      <p:pic>
        <p:nvPicPr>
          <p:cNvPr id="4" name="Picture 3" descr="TED_FusePane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43200"/>
            <a:ext cx="3524250" cy="3810000"/>
          </a:xfrm>
          <a:prstGeom prst="rect">
            <a:avLst/>
          </a:prstGeom>
        </p:spPr>
      </p:pic>
      <p:pic>
        <p:nvPicPr>
          <p:cNvPr id="5" name="Picture 4" descr="TED_Install_Sensors.JPG"/>
          <p:cNvPicPr>
            <a:picLocks noChangeAspect="1"/>
          </p:cNvPicPr>
          <p:nvPr/>
        </p:nvPicPr>
        <p:blipFill>
          <a:blip r:embed="rId4" cstate="print"/>
          <a:srcRect l="13946" r="7748" b="20833"/>
          <a:stretch>
            <a:fillRect/>
          </a:stretch>
        </p:blipFill>
        <p:spPr>
          <a:xfrm>
            <a:off x="4523208" y="1371600"/>
            <a:ext cx="4620792" cy="3127250"/>
          </a:xfrm>
          <a:prstGeom prst="rect">
            <a:avLst/>
          </a:prstGeom>
        </p:spPr>
      </p:pic>
      <p:pic>
        <p:nvPicPr>
          <p:cNvPr id="6" name="Picture 5" descr="TED_Xmitter.JPG"/>
          <p:cNvPicPr>
            <a:picLocks noChangeAspect="1"/>
          </p:cNvPicPr>
          <p:nvPr/>
        </p:nvPicPr>
        <p:blipFill>
          <a:blip r:embed="rId5" cstate="print"/>
          <a:srcRect l="27893" t="34722" r="17045" b="16204"/>
          <a:stretch>
            <a:fillRect/>
          </a:stretch>
        </p:blipFill>
        <p:spPr>
          <a:xfrm>
            <a:off x="5334000" y="4724400"/>
            <a:ext cx="3249097" cy="1938503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TED – My Condo’s ‘basal’ metabolism</a:t>
            </a:r>
            <a:endParaRPr lang="en-US" dirty="0"/>
          </a:p>
        </p:txBody>
      </p:sp>
      <p:pic>
        <p:nvPicPr>
          <p:cNvPr id="4" name="Content Placeholder 3" descr="TED_0.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3946" t="18519"/>
          <a:stretch>
            <a:fillRect/>
          </a:stretch>
        </p:blipFill>
        <p:spPr>
          <a:xfrm>
            <a:off x="2133600" y="1905000"/>
            <a:ext cx="5077987" cy="3218676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D_Ligh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99" y="1447801"/>
            <a:ext cx="8081902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TED – Turning All Lights On</a:t>
            </a:r>
            <a:endParaRPr lang="en-US" dirty="0"/>
          </a:p>
        </p:txBody>
      </p:sp>
      <p:pic>
        <p:nvPicPr>
          <p:cNvPr id="4" name="Content Placeholder 3" descr="TED_0.76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1600201"/>
            <a:ext cx="3540557" cy="2370125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TED – Add the Clothes Dryer</a:t>
            </a:r>
            <a:endParaRPr lang="en-US" dirty="0"/>
          </a:p>
        </p:txBody>
      </p:sp>
      <p:pic>
        <p:nvPicPr>
          <p:cNvPr id="4" name="Content Placeholder 3" descr="TED_2.9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600201"/>
            <a:ext cx="3540557" cy="2370125"/>
          </a:xfrm>
        </p:spPr>
      </p:pic>
      <p:pic>
        <p:nvPicPr>
          <p:cNvPr id="5" name="Picture 4" descr="TED_Dryer.JPG"/>
          <p:cNvPicPr>
            <a:picLocks noChangeAspect="1"/>
          </p:cNvPicPr>
          <p:nvPr/>
        </p:nvPicPr>
        <p:blipFill>
          <a:blip r:embed="rId4" cstate="print"/>
          <a:srcRect l="17045" r="9298"/>
          <a:stretch>
            <a:fillRect/>
          </a:stretch>
        </p:blipFill>
        <p:spPr>
          <a:xfrm>
            <a:off x="3861827" y="2057400"/>
            <a:ext cx="5282174" cy="480060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D_Microw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3072" y="2907792"/>
            <a:ext cx="5900928" cy="3950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TED – Add Microwave Oven</a:t>
            </a:r>
            <a:endParaRPr lang="en-US" dirty="0"/>
          </a:p>
        </p:txBody>
      </p:sp>
      <p:pic>
        <p:nvPicPr>
          <p:cNvPr id="4" name="Content Placeholder 3" descr="TED_4.86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1600201"/>
            <a:ext cx="3540557" cy="2370125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TED – Add Waffle Iron</a:t>
            </a:r>
            <a:endParaRPr lang="en-US" dirty="0"/>
          </a:p>
        </p:txBody>
      </p:sp>
      <p:pic>
        <p:nvPicPr>
          <p:cNvPr id="4" name="Content Placeholder 3" descr="TED_6.2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600201"/>
            <a:ext cx="3540557" cy="2370125"/>
          </a:xfrm>
        </p:spPr>
      </p:pic>
      <p:pic>
        <p:nvPicPr>
          <p:cNvPr id="5" name="Picture 4" descr="KillAWatt_and_Waffle_Iron.JPG"/>
          <p:cNvPicPr>
            <a:picLocks noChangeAspect="1"/>
          </p:cNvPicPr>
          <p:nvPr/>
        </p:nvPicPr>
        <p:blipFill>
          <a:blip r:embed="rId4" cstate="print"/>
          <a:srcRect l="9298" r="34091"/>
          <a:stretch>
            <a:fillRect/>
          </a:stretch>
        </p:blipFill>
        <p:spPr>
          <a:xfrm>
            <a:off x="4191000" y="2907792"/>
            <a:ext cx="3340568" cy="3950208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D_St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199" y="2057400"/>
            <a:ext cx="7171267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Electricity Usage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TED – And Four-Burners of Electric Stove</a:t>
            </a:r>
            <a:endParaRPr lang="en-US" dirty="0"/>
          </a:p>
        </p:txBody>
      </p:sp>
      <p:pic>
        <p:nvPicPr>
          <p:cNvPr id="4" name="Content Placeholder 3" descr="TED_11.59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" y="1600201"/>
            <a:ext cx="3540557" cy="2370125"/>
          </a:xfr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Energy Efficiency 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Tips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Lifecycle:</a:t>
            </a:r>
          </a:p>
          <a:p>
            <a:pPr lvl="1"/>
            <a:r>
              <a:rPr lang="en-US" dirty="0" smtClean="0"/>
              <a:t>1) Acquisition (Design)</a:t>
            </a:r>
          </a:p>
          <a:p>
            <a:pPr lvl="1"/>
            <a:r>
              <a:rPr lang="en-US" dirty="0" smtClean="0"/>
              <a:t>2) Configuration</a:t>
            </a:r>
          </a:p>
          <a:p>
            <a:pPr lvl="1"/>
            <a:r>
              <a:rPr lang="en-US" dirty="0" smtClean="0"/>
              <a:t>3) Operation</a:t>
            </a:r>
          </a:p>
          <a:p>
            <a:pPr lvl="1"/>
            <a:r>
              <a:rPr lang="en-US" dirty="0" smtClean="0"/>
              <a:t>4) Retirement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Source: </a:t>
            </a:r>
            <a:r>
              <a:rPr lang="en-US" i="1" dirty="0" smtClean="0">
                <a:hlinkClick r:id="rId3"/>
              </a:rPr>
              <a:t>www.enovativenergy.com</a:t>
            </a:r>
            <a:endParaRPr lang="en-US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Energy Efficiency Quiz (2 of 2)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(True or False)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6) Leaving computers turned on uses less energy than turning them on and off.</a:t>
            </a:r>
          </a:p>
          <a:p>
            <a:pPr>
              <a:buNone/>
            </a:pPr>
            <a:r>
              <a:rPr lang="en-US" dirty="0" smtClean="0"/>
              <a:t>7) Turning computers on and off causes them to wear out faster.</a:t>
            </a:r>
          </a:p>
          <a:p>
            <a:pPr>
              <a:buNone/>
            </a:pPr>
            <a:r>
              <a:rPr lang="en-US" dirty="0" smtClean="0"/>
              <a:t>8) Screen savers save both pixels and power.</a:t>
            </a:r>
          </a:p>
          <a:p>
            <a:pPr>
              <a:buNone/>
            </a:pPr>
            <a:r>
              <a:rPr lang="en-US" dirty="0" smtClean="0"/>
              <a:t>9) Energy efficiency of computer systems is a hardware problem. Hardware components dictate power consumption. Nothing – by software or users – increases energy efficiency.</a:t>
            </a:r>
          </a:p>
          <a:p>
            <a:pPr>
              <a:buNone/>
            </a:pPr>
            <a:r>
              <a:rPr lang="en-US" dirty="0" smtClean="0"/>
              <a:t>10) Servers cannot be made more energy efficient than they already are.</a:t>
            </a:r>
            <a:endParaRPr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Energy Efficiency 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1)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 laptops over desktop systems</a:t>
            </a:r>
          </a:p>
          <a:p>
            <a:r>
              <a:rPr lang="en-US" dirty="0" smtClean="0"/>
              <a:t>Consider Energy Star rating: </a:t>
            </a:r>
            <a:r>
              <a:rPr lang="en-US" dirty="0" smtClean="0">
                <a:hlinkClick r:id="rId3"/>
              </a:rPr>
              <a:t>www.energystar.gov</a:t>
            </a:r>
            <a:endParaRPr lang="en-US" dirty="0" smtClean="0"/>
          </a:p>
          <a:p>
            <a:r>
              <a:rPr lang="en-US" dirty="0" smtClean="0"/>
              <a:t>Consider EPEAT rating: </a:t>
            </a:r>
            <a:r>
              <a:rPr lang="en-US" dirty="0" smtClean="0">
                <a:hlinkClick r:id="rId4"/>
              </a:rPr>
              <a:t>www.epeat.net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Energy Efficiency 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2)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u="sng" dirty="0" smtClean="0"/>
              <a:t>fewer</a:t>
            </a:r>
            <a:r>
              <a:rPr lang="en-US" dirty="0" smtClean="0"/>
              <a:t> RAM modules</a:t>
            </a:r>
          </a:p>
          <a:p>
            <a:pPr lvl="1"/>
            <a:r>
              <a:rPr lang="en-US" dirty="0" smtClean="0"/>
              <a:t>1 x 4GB module uses less power</a:t>
            </a:r>
          </a:p>
          <a:p>
            <a:pPr lvl="1"/>
            <a:r>
              <a:rPr lang="en-US" dirty="0" smtClean="0"/>
              <a:t>4 x 1GB modules use more power</a:t>
            </a:r>
          </a:p>
          <a:p>
            <a:r>
              <a:rPr lang="en-US" dirty="0" smtClean="0"/>
              <a:t>Enable Power Management</a:t>
            </a:r>
          </a:p>
          <a:p>
            <a:pPr lvl="1"/>
            <a:r>
              <a:rPr lang="en-US" dirty="0" smtClean="0"/>
              <a:t>Stand-By: Some savings, fast restore</a:t>
            </a:r>
          </a:p>
          <a:p>
            <a:pPr lvl="1"/>
            <a:r>
              <a:rPr lang="en-US" dirty="0" smtClean="0"/>
              <a:t>Hibernate: Greatest savings, slower restore</a:t>
            </a:r>
          </a:p>
          <a:p>
            <a:r>
              <a:rPr lang="en-US" dirty="0" smtClean="0"/>
              <a:t>Automate Power Management</a:t>
            </a:r>
          </a:p>
          <a:p>
            <a:pPr lvl="1"/>
            <a:r>
              <a:rPr lang="en-US" dirty="0" err="1" smtClean="0"/>
              <a:t>Faronics</a:t>
            </a:r>
            <a:r>
              <a:rPr lang="en-US" dirty="0" smtClean="0"/>
              <a:t> Power Save (</a:t>
            </a:r>
            <a:r>
              <a:rPr lang="en-US" dirty="0" smtClean="0">
                <a:hlinkClick r:id="rId3"/>
              </a:rPr>
              <a:t>www.faronics.com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Energy Efficiency 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3)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systems at slower clock speed</a:t>
            </a:r>
          </a:p>
          <a:p>
            <a:pPr lvl="1"/>
            <a:r>
              <a:rPr lang="en-US" dirty="0" smtClean="0"/>
              <a:t>Windows CE BSP Developers – Allow customers to control CPU clock speed</a:t>
            </a:r>
          </a:p>
          <a:p>
            <a:r>
              <a:rPr lang="en-US" dirty="0" smtClean="0"/>
              <a:t>Evenings &amp; Weekends</a:t>
            </a:r>
          </a:p>
          <a:p>
            <a:pPr lvl="1"/>
            <a:r>
              <a:rPr lang="en-US" dirty="0" smtClean="0"/>
              <a:t>Hibernate (or Shut Down)</a:t>
            </a:r>
          </a:p>
          <a:p>
            <a:pPr lvl="1"/>
            <a:r>
              <a:rPr lang="en-US" dirty="0" smtClean="0"/>
              <a:t>Use Power Strip to shut off ALL power</a:t>
            </a:r>
            <a:endParaRPr lang="en-US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Energy Efficiency 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4)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Dispose of systems properly (at approved recycle center)</a:t>
            </a:r>
          </a:p>
          <a:p>
            <a:r>
              <a:rPr lang="en-US" dirty="0" smtClean="0"/>
              <a:t>Retire CRT monitors in favor of LCDs</a:t>
            </a:r>
          </a:p>
          <a:p>
            <a:r>
              <a:rPr lang="en-US" dirty="0" smtClean="0"/>
              <a:t>Measure power usage &amp; retire electricity-hungry computers earlier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09800"/>
            <a:ext cx="8229600" cy="2438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 smtClean="0"/>
              <a:t>“</a:t>
            </a:r>
            <a:r>
              <a:rPr lang="en-US" sz="4200" cap="none" dirty="0" smtClean="0"/>
              <a:t>Energy Efficiency for </a:t>
            </a:r>
            <a:br>
              <a:rPr lang="en-US" sz="4200" cap="none" dirty="0" smtClean="0"/>
            </a:br>
            <a:r>
              <a:rPr lang="en-US" sz="4200" cap="none" dirty="0" smtClean="0"/>
              <a:t>Server, Client, and </a:t>
            </a:r>
            <a:br>
              <a:rPr lang="en-US" sz="4200" cap="none" dirty="0" smtClean="0"/>
            </a:br>
            <a:r>
              <a:rPr lang="en-US" sz="4200" cap="none" dirty="0" smtClean="0"/>
              <a:t>Embedded Systems”</a:t>
            </a:r>
            <a:endParaRPr lang="en-US" sz="4200" cap="none" dirty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181600"/>
            <a:ext cx="4953000" cy="1295400"/>
          </a:xfrm>
        </p:spPr>
        <p:txBody>
          <a:bodyPr/>
          <a:lstStyle/>
          <a:p>
            <a:pPr algn="l"/>
            <a:r>
              <a:rPr lang="en-US" dirty="0" smtClean="0"/>
              <a:t>By: Paul </a:t>
            </a:r>
            <a:r>
              <a:rPr lang="en-US" dirty="0" smtClean="0"/>
              <a:t>Yao, Principal,</a:t>
            </a:r>
          </a:p>
          <a:p>
            <a:pPr algn="l"/>
            <a:r>
              <a:rPr lang="en-US" dirty="0" smtClean="0"/>
              <a:t>Enovative Energy Solutions</a:t>
            </a:r>
            <a:endParaRPr lang="en-US" dirty="0" smtClean="0"/>
          </a:p>
          <a:p>
            <a:pPr algn="l"/>
            <a:r>
              <a:rPr lang="en-US" dirty="0" smtClean="0"/>
              <a:t>www.EnovativeEnergy.com</a:t>
            </a:r>
            <a:endParaRPr lang="en-US" dirty="0" smtClean="0"/>
          </a:p>
        </p:txBody>
      </p:sp>
      <p:pic>
        <p:nvPicPr>
          <p:cNvPr id="2" name="Picture 2" descr="D:\My Documents\_Enovative_Energy_Solutions\Roles_Principal\Graphics\EES_Logo_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0042" y="0"/>
            <a:ext cx="4513958" cy="1604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Efficiency and Conservation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None/>
            </a:pPr>
            <a:r>
              <a:rPr lang="en-US" dirty="0" smtClean="0"/>
              <a:t>1) Efficiency and Conservation are the same.</a:t>
            </a:r>
          </a:p>
          <a:p>
            <a:pPr marL="650875" indent="-514350"/>
            <a:r>
              <a:rPr lang="en-US" b="1" u="sng" dirty="0" smtClean="0"/>
              <a:t>Conservation</a:t>
            </a:r>
            <a:r>
              <a:rPr lang="en-US" dirty="0" smtClean="0"/>
              <a:t> is “doing less with less”</a:t>
            </a:r>
          </a:p>
          <a:p>
            <a:pPr marL="650875" indent="-514350"/>
            <a:r>
              <a:rPr lang="en-US" b="1" u="sng" dirty="0" smtClean="0"/>
              <a:t>Efficiency</a:t>
            </a:r>
            <a:r>
              <a:rPr lang="en-US" dirty="0" smtClean="0"/>
              <a:t> is “doing more or the same with less… could wipe out one fifth to one third of the world's energy consumption with:</a:t>
            </a:r>
          </a:p>
          <a:p>
            <a:pPr marL="971550" lvl="1" indent="-514350"/>
            <a:r>
              <a:rPr lang="en-US" dirty="0" smtClean="0"/>
              <a:t>More efficient appliances</a:t>
            </a:r>
          </a:p>
          <a:p>
            <a:pPr marL="971550" lvl="1" indent="-514350"/>
            <a:r>
              <a:rPr lang="en-US" dirty="0" smtClean="0"/>
              <a:t>More efficient lighting</a:t>
            </a:r>
          </a:p>
          <a:p>
            <a:pPr marL="971550" lvl="1" indent="-514350"/>
            <a:r>
              <a:rPr lang="en-US" dirty="0" smtClean="0"/>
              <a:t>More efficient factories</a:t>
            </a:r>
          </a:p>
          <a:p>
            <a:pPr marL="971550" lvl="1" indent="-514350"/>
            <a:r>
              <a:rPr lang="en-US" dirty="0" smtClean="0"/>
              <a:t>More efficient buildings”</a:t>
            </a:r>
          </a:p>
          <a:p>
            <a:pPr marL="971550" lvl="1" indent="-514350">
              <a:buNone/>
            </a:pPr>
            <a:endParaRPr lang="en-US" dirty="0" smtClean="0"/>
          </a:p>
          <a:p>
            <a:pPr marL="650875" indent="-514350">
              <a:buNone/>
            </a:pPr>
            <a:r>
              <a:rPr lang="en-US" sz="2400" i="1" dirty="0" smtClean="0"/>
              <a:t>Source:  Foreign Policy Magazine, Seven Myths About Alternative Energy, August 24, 2009.</a:t>
            </a:r>
          </a:p>
          <a:p>
            <a:pPr marL="650875" indent="-514350"/>
            <a:endParaRPr lang="en-US" dirty="0" smtClean="0"/>
          </a:p>
          <a:p>
            <a:pPr marL="650875" indent="-514350"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Is Electricity Clean? 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TRUE –and- 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2) Electricity is a “clean” resource, with little or no environmental impact.</a:t>
            </a:r>
          </a:p>
          <a:p>
            <a:pPr lvl="1"/>
            <a:r>
              <a:rPr lang="en-US" dirty="0" smtClean="0"/>
              <a:t>FALSE – In 2008, 70.3 generated by fossil fuels:</a:t>
            </a:r>
          </a:p>
          <a:p>
            <a:pPr lvl="2"/>
            <a:r>
              <a:rPr lang="en-US" dirty="0" smtClean="0"/>
              <a:t>Coal (46.9%)</a:t>
            </a:r>
          </a:p>
          <a:p>
            <a:pPr lvl="2"/>
            <a:r>
              <a:rPr lang="en-US" dirty="0" smtClean="0"/>
              <a:t>Natural Gas / Other Gas (22.2%)</a:t>
            </a:r>
          </a:p>
          <a:p>
            <a:pPr lvl="2"/>
            <a:r>
              <a:rPr lang="en-US" dirty="0" smtClean="0"/>
              <a:t>Petroleum (1.2%)</a:t>
            </a:r>
          </a:p>
          <a:p>
            <a:pPr lvl="1"/>
            <a:r>
              <a:rPr lang="en-US" dirty="0" smtClean="0"/>
              <a:t>TRUE – In 2008, 9.4% generated by…</a:t>
            </a:r>
          </a:p>
          <a:p>
            <a:pPr lvl="2"/>
            <a:r>
              <a:rPr lang="en-US" dirty="0" smtClean="0"/>
              <a:t>Hydroelectric (6.2%)</a:t>
            </a:r>
          </a:p>
          <a:p>
            <a:pPr lvl="2"/>
            <a:r>
              <a:rPr lang="en-US" dirty="0" smtClean="0"/>
              <a:t>Other Renewable (3.2%)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What About Nuclear (20.1%)?</a:t>
            </a:r>
          </a:p>
          <a:p>
            <a:pPr>
              <a:buNone/>
            </a:pPr>
            <a:r>
              <a:rPr lang="en-US" sz="2400" i="1" dirty="0" smtClean="0"/>
              <a:t>Source:  Energy Administration, US Dept of Energy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Economic Impact of Efficiency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3) Efficiency makes no economic sense because electricity is cheap.</a:t>
            </a:r>
          </a:p>
          <a:p>
            <a:r>
              <a:rPr lang="en-US" dirty="0" smtClean="0"/>
              <a:t>US Residential Electricity Rates – May 2009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5">
              <a:buNone/>
            </a:pPr>
            <a:r>
              <a:rPr lang="en-US" dirty="0" smtClean="0"/>
              <a:t>    7.37              11.86            22.04 </a:t>
            </a:r>
            <a:br>
              <a:rPr lang="en-US" dirty="0" smtClean="0"/>
            </a:br>
            <a:r>
              <a:rPr lang="en-US" dirty="0" smtClean="0"/>
              <a:t>(Idaho)        (</a:t>
            </a:r>
            <a:r>
              <a:rPr lang="en-US" dirty="0" err="1" smtClean="0"/>
              <a:t>Avg</a:t>
            </a:r>
            <a:r>
              <a:rPr lang="en-US" dirty="0" smtClean="0"/>
              <a:t>)          (Hawaii)</a:t>
            </a:r>
            <a:endParaRPr lang="en-US" i="1" dirty="0" smtClean="0"/>
          </a:p>
          <a:p>
            <a:pPr>
              <a:buNone/>
            </a:pPr>
            <a:r>
              <a:rPr lang="en-US" sz="2400" i="1" dirty="0" smtClean="0"/>
              <a:t>Source:  Energy Administration, US Dept of Energy</a:t>
            </a:r>
          </a:p>
          <a:p>
            <a:pPr lvl="1"/>
            <a:endParaRPr lang="en-US" dirty="0" smtClean="0"/>
          </a:p>
        </p:txBody>
      </p:sp>
      <p:pic>
        <p:nvPicPr>
          <p:cNvPr id="4" name="Picture 3" descr="Pennies_Cost Of Electric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048000"/>
            <a:ext cx="3962400" cy="2652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39624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Cents Per</a:t>
            </a:r>
          </a:p>
          <a:p>
            <a:r>
              <a:rPr lang="en-US" sz="2400" dirty="0" smtClean="0"/>
              <a:t>Kilowatt</a:t>
            </a:r>
          </a:p>
          <a:p>
            <a:r>
              <a:rPr lang="en-US" sz="2400" dirty="0" smtClean="0"/>
              <a:t>Hours</a:t>
            </a:r>
            <a:endParaRPr lang="en-US" sz="24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Economic Impact of Efficiency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3) Efficiency makes no economic sense because electricity is cheap.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590800"/>
          <a:ext cx="8534400" cy="396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976"/>
                <a:gridCol w="1169824"/>
                <a:gridCol w="1422400"/>
                <a:gridCol w="1422400"/>
                <a:gridCol w="1422400"/>
                <a:gridCol w="1422400"/>
              </a:tblGrid>
              <a:tr h="990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Table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kWh</a:t>
                      </a:r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</a:p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1000 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Day =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Week =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Month =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720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720</a:t>
                      </a: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Year =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8760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8760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Economic Impact of Efficiency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FALSE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3) Efficiency makes no economic sense because electricity is cheap.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590800"/>
          <a:ext cx="8534400" cy="396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976"/>
                <a:gridCol w="1169824"/>
                <a:gridCol w="1422400"/>
                <a:gridCol w="1422400"/>
                <a:gridCol w="1422400"/>
                <a:gridCol w="1422400"/>
              </a:tblGrid>
              <a:tr h="990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11.86 / 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kWh</a:t>
                      </a:r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Hours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</a:p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1000 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Day 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0.0028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0.03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2.85 </a:t>
                      </a: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Week 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19.92 </a:t>
                      </a: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Month 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85.39 </a:t>
                      </a: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Year =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8760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$ 103.89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$1,038.94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Economic Impact of Efficiency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Give Computers Evenings &amp; Weekends OFF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191000"/>
          <a:ext cx="8534400" cy="247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976"/>
                <a:gridCol w="1169824"/>
                <a:gridCol w="1422400"/>
                <a:gridCol w="1422400"/>
                <a:gridCol w="1422400"/>
                <a:gridCol w="1422400"/>
              </a:tblGrid>
              <a:tr h="990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11.86 / 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kWh</a:t>
                      </a:r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Hours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</a:p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1000 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Year 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8760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$ 103.89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$1,038.94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Man Year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</a:t>
                      </a:r>
                      <a:r>
                        <a:rPr lang="en-US" sz="2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0.25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 2.47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24.67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246.69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447800"/>
          <a:ext cx="8534400" cy="247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976"/>
                <a:gridCol w="1169824"/>
                <a:gridCol w="1422400"/>
                <a:gridCol w="1422400"/>
                <a:gridCol w="1422400"/>
                <a:gridCol w="1422400"/>
              </a:tblGrid>
              <a:tr h="990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Table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kWh</a:t>
                      </a:r>
                      <a:endParaRPr lang="en-US" sz="2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Hours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</a:p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1000 Watts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8760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8760</a:t>
                      </a:r>
                    </a:p>
                  </a:txBody>
                  <a:tcPr marL="9525" marR="9525" marT="9525" marB="0" anchor="b"/>
                </a:tc>
              </a:tr>
              <a:tr h="743087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en-US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ManYear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733</TotalTime>
  <Words>1207</Words>
  <Application>Microsoft Office PowerPoint</Application>
  <PresentationFormat>On-screen Show (4:3)</PresentationFormat>
  <Paragraphs>328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“Energy Efficiency for  Server, Client, and  Embedded Systems”</vt:lpstr>
      <vt:lpstr>Energy Efficiency Quiz (1 of 2) (True or False)</vt:lpstr>
      <vt:lpstr>Energy Efficiency Quiz (2 of 2) (True or False)</vt:lpstr>
      <vt:lpstr>Efficiency and Conservation FALSE</vt:lpstr>
      <vt:lpstr>Is Electricity Clean?  TRUE –and- FALSE</vt:lpstr>
      <vt:lpstr>Economic Impact of Efficiency FALSE</vt:lpstr>
      <vt:lpstr>Economic Impact of Efficiency FALSE</vt:lpstr>
      <vt:lpstr>Economic Impact of Efficiency FALSE</vt:lpstr>
      <vt:lpstr>Economic Impact of Efficiency Give Computers Evenings &amp; Weekends OFF</vt:lpstr>
      <vt:lpstr>Are Computers Efficient? TRUE –and- FALSE</vt:lpstr>
      <vt:lpstr>Consume Energy When Off? FALSE</vt:lpstr>
      <vt:lpstr>Always On vs. On &amp; Off FALSE</vt:lpstr>
      <vt:lpstr>Wear and Tear FALSE</vt:lpstr>
      <vt:lpstr>Screen Savers Helpful? FALSE</vt:lpstr>
      <vt:lpstr>Hardware Problem?  FALSE</vt:lpstr>
      <vt:lpstr>Server Energy Efficiency FALSE</vt:lpstr>
      <vt:lpstr>Measuring Electricity Usage</vt:lpstr>
      <vt:lpstr>Measuring Electricity Usage Kill-A-Watt</vt:lpstr>
      <vt:lpstr>Measuring Electricity Usage Kill-A-Watt</vt:lpstr>
      <vt:lpstr>Measuring Electricity Usage Kill-A-Watt</vt:lpstr>
      <vt:lpstr>Measuring Electricity Usage TED – The Energy Detective</vt:lpstr>
      <vt:lpstr>Measuring Electricity Usage TED – The Energy Detective</vt:lpstr>
      <vt:lpstr>Measuring Electricity Usage TED – My Condo’s ‘basal’ metabolism</vt:lpstr>
      <vt:lpstr>Measuring Electricity Usage TED – Turning All Lights On</vt:lpstr>
      <vt:lpstr>Measuring Electricity Usage TED – Add the Clothes Dryer</vt:lpstr>
      <vt:lpstr>Measuring Electricity Usage TED – Add Microwave Oven</vt:lpstr>
      <vt:lpstr>Measuring Electricity Usage TED – Add Waffle Iron</vt:lpstr>
      <vt:lpstr>Measuring Electricity Usage TED – And Four-Burners of Electric Stove</vt:lpstr>
      <vt:lpstr>Computer Energy Efficiency  Tips</vt:lpstr>
      <vt:lpstr>Computer Energy Efficiency  1) Acquisition</vt:lpstr>
      <vt:lpstr>Computer Energy Efficiency  2) Configuration</vt:lpstr>
      <vt:lpstr>Computer Energy Efficiency  3) Operation</vt:lpstr>
      <vt:lpstr>Computer Energy Efficiency  4) Retirement</vt:lpstr>
      <vt:lpstr>“Energy Efficiency for  Server, Client, and  Embedded Systems”</vt:lpstr>
    </vt:vector>
  </TitlesOfParts>
  <Company>The Paul Yao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http://www.we-dig.org</dc:title>
  <dc:creator>Paul</dc:creator>
  <cp:lastModifiedBy>Paul</cp:lastModifiedBy>
  <cp:revision>49</cp:revision>
  <dcterms:created xsi:type="dcterms:W3CDTF">2006-08-02T23:29:08Z</dcterms:created>
  <dcterms:modified xsi:type="dcterms:W3CDTF">2009-12-04T00:49:37Z</dcterms:modified>
</cp:coreProperties>
</file>